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05" autoAdjust="0"/>
    <p:restoredTop sz="76990"/>
  </p:normalViewPr>
  <p:slideViewPr>
    <p:cSldViewPr snapToGrid="0">
      <p:cViewPr>
        <p:scale>
          <a:sx n="171" d="100"/>
          <a:sy n="171" d="100"/>
        </p:scale>
        <p:origin x="3128" y="21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σας.</a:t>
            </a:r>
          </a:p>
          <a:p>
            <a:r>
              <a:rPr lang="el-GR" dirty="0"/>
              <a:t>Είμαστε οι </a:t>
            </a:r>
            <a:r>
              <a:rPr lang="el-GR" dirty="0" err="1"/>
              <a:t>Θεατίνα</a:t>
            </a:r>
            <a:r>
              <a:rPr lang="el-GR" dirty="0"/>
              <a:t> </a:t>
            </a:r>
            <a:r>
              <a:rPr lang="el-GR" dirty="0" err="1"/>
              <a:t>Κυλάφη</a:t>
            </a:r>
            <a:r>
              <a:rPr lang="el-GR" dirty="0"/>
              <a:t> και </a:t>
            </a:r>
            <a:r>
              <a:rPr lang="el-GR" dirty="0" err="1"/>
              <a:t>Τζουλιάνα</a:t>
            </a:r>
            <a:r>
              <a:rPr lang="el-GR" dirty="0"/>
              <a:t> </a:t>
            </a:r>
            <a:r>
              <a:rPr lang="el-GR" dirty="0" err="1"/>
              <a:t>Πιργιάσι</a:t>
            </a:r>
            <a:r>
              <a:rPr lang="el-GR" dirty="0"/>
              <a:t> και θα σας παρουσιάσουμε το άρθρο με τίτλο  «</a:t>
            </a:r>
            <a:r>
              <a:rPr lang="en-US" sz="1200" kern="1200" dirty="0">
                <a:solidFill>
                  <a:schemeClr val="tx1"/>
                </a:solidFill>
                <a:latin typeface="Palatino" pitchFamily="2" charset="77"/>
                <a:ea typeface="Palatino" pitchFamily="2" charset="77"/>
                <a:cs typeface="Menlo" panose="020B0609030804020204" pitchFamily="49" charset="0"/>
              </a:rPr>
              <a:t>A Game –</a:t>
            </a:r>
            <a:r>
              <a:rPr lang="el-GR" sz="1200" kern="1200" dirty="0">
                <a:solidFill>
                  <a:schemeClr val="tx1"/>
                </a:solidFill>
                <a:latin typeface="Palatino" pitchFamily="2" charset="77"/>
                <a:ea typeface="Palatino" pitchFamily="2" charset="77"/>
                <a:cs typeface="Menlo" panose="020B0609030804020204" pitchFamily="49" charset="0"/>
              </a:rPr>
              <a:t> </a:t>
            </a:r>
            <a:r>
              <a:rPr lang="en-US" sz="1200" kern="1200" dirty="0">
                <a:solidFill>
                  <a:schemeClr val="tx1"/>
                </a:solidFill>
                <a:latin typeface="Palatino" pitchFamily="2" charset="77"/>
                <a:ea typeface="Palatino" pitchFamily="2" charset="77"/>
                <a:cs typeface="Menlo" panose="020B0609030804020204" pitchFamily="49" charset="0"/>
              </a:rPr>
              <a:t>Theoretic Approach to</a:t>
            </a:r>
            <a:r>
              <a:rPr lang="el-GR" sz="1200" kern="1200" dirty="0">
                <a:solidFill>
                  <a:schemeClr val="tx1"/>
                </a:solidFill>
                <a:latin typeface="Palatino" pitchFamily="2" charset="77"/>
                <a:ea typeface="Palatino" pitchFamily="2" charset="77"/>
                <a:cs typeface="Menlo" panose="020B0609030804020204" pitchFamily="49" charset="0"/>
              </a:rPr>
              <a:t> </a:t>
            </a:r>
            <a:br>
              <a:rPr lang="en-US" sz="1200" kern="1200" dirty="0">
                <a:solidFill>
                  <a:schemeClr val="tx1"/>
                </a:solidFill>
                <a:latin typeface="Palatino" pitchFamily="2" charset="77"/>
                <a:ea typeface="Palatino" pitchFamily="2" charset="77"/>
                <a:cs typeface="Menlo" panose="020B0609030804020204" pitchFamily="49" charset="0"/>
              </a:rPr>
            </a:br>
            <a:r>
              <a:rPr lang="en-US" sz="1200" kern="1200" dirty="0">
                <a:solidFill>
                  <a:schemeClr val="tx1"/>
                </a:solidFill>
                <a:latin typeface="Palatino" pitchFamily="2" charset="77"/>
                <a:ea typeface="Palatino" pitchFamily="2" charset="77"/>
                <a:cs typeface="Menlo" panose="020B0609030804020204" pitchFamily="49" charset="0"/>
              </a:rPr>
              <a:t>Word Sense Disambiguation</a:t>
            </a:r>
            <a:r>
              <a:rPr lang="el-GR" dirty="0"/>
              <a:t>», το οποίο αφορά τον τομέα της επεξεργασίας φυσικής γλώσσας και συγκεκριμένα την επίλυση της αμφισημίας των λέξεων (ΑΑΛ), εφαρμόζοντας τεχνικές θεωρίας παιγνίων.</a:t>
            </a: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a:t>x</a:t>
            </a:r>
            <a:r>
              <a:rPr lang="el-GR" dirty="0"/>
              <a:t> διάστασης </a:t>
            </a:r>
            <a:r>
              <a:rPr lang="en-US" dirty="0"/>
              <a:t>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2’</a:t>
                </a:r>
              </a:p>
              <a:p>
                <a:r>
                  <a:rPr lang="en-GR" dirty="0"/>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2’</a:t>
                </a:r>
              </a:p>
              <a:p>
                <a:r>
                  <a:rPr lang="en-GR" dirty="0"/>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p>
          <a:p>
            <a:endParaRPr lang="en-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 equiprobable senses</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T=t2: senses are discarded</a:t>
            </a:r>
            <a:endParaRPr lang="en-GB" sz="1200" dirty="0">
              <a:effectLst/>
              <a:latin typeface="Arial" panose="020B0604020202020204" pitchFamily="34" charset="0"/>
              <a:cs typeface="Arial" panose="020B0604020202020204" pitchFamily="34" charset="0"/>
            </a:endParaRPr>
          </a:p>
          <a:p>
            <a:pPr rtl="0"/>
            <a:endParaRPr lang="en-GB"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Player: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bank</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“financial” &amp; “institution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financial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Game with “river”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sense</a:t>
            </a:r>
            <a:endParaRPr lang="en-GB" sz="1200" dirty="0">
              <a:effectLst/>
              <a:latin typeface="Arial" panose="020B0604020202020204" pitchFamily="34" charset="0"/>
              <a:cs typeface="Arial" panose="020B0604020202020204" pitchFamily="34" charset="0"/>
            </a:endParaRPr>
          </a:p>
          <a:p>
            <a:pPr rtl="0"/>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T=t12  :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Final</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decision (</a:t>
            </a:r>
            <a:r>
              <a:rPr lang="en-GB" sz="1200" b="1" i="0" u="none" strike="noStrike" kern="1200" dirty="0">
                <a:solidFill>
                  <a:schemeClr val="tx1"/>
                </a:solidFill>
                <a:effectLst/>
                <a:latin typeface="Arial" panose="020B0604020202020204" pitchFamily="34" charset="0"/>
                <a:ea typeface="+mn-ea"/>
                <a:cs typeface="Arial" panose="020B0604020202020204" pitchFamily="34" charset="0"/>
              </a:rPr>
              <a:t>naturalistic</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meaning) </a:t>
            </a:r>
            <a:endParaRPr lang="en-GB" sz="1200" dirty="0">
              <a:effectLst/>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a:p>
            <a:r>
              <a:rPr lang="en-GR" sz="1000" dirty="0"/>
              <a:t>Theatina</a:t>
            </a:r>
            <a:endParaRPr lang="el-GR" sz="1000" dirty="0"/>
          </a:p>
          <a:p>
            <a:endParaRPr lang="el-GR" sz="1000" dirty="0">
              <a:latin typeface="Arial" panose="020B0604020202020204" pitchFamily="34" charset="0"/>
              <a:cs typeface="Arial" panose="020B0604020202020204" pitchFamily="34" charset="0"/>
            </a:endParaRPr>
          </a:p>
          <a:p>
            <a:r>
              <a:rPr lang="el-GR" sz="1000" dirty="0" err="1">
                <a:latin typeface="Arial" panose="020B0604020202020204" pitchFamily="34" charset="0"/>
                <a:cs typeface="Arial" panose="020B0604020202020204" pitchFamily="34" charset="0"/>
              </a:rPr>
              <a:t>Εδ</a:t>
            </a:r>
            <a:r>
              <a:rPr lang="en-GR" sz="1000" dirty="0">
                <a:latin typeface="Arial" panose="020B0604020202020204" pitchFamily="34" charset="0"/>
                <a:cs typeface="Arial" panose="020B0604020202020204" pitchFamily="34" charset="0"/>
              </a:rPr>
              <a:t>ώ</a:t>
            </a:r>
            <a:r>
              <a:rPr lang="el-GR" sz="1000" dirty="0">
                <a:latin typeface="Arial" panose="020B0604020202020204" pitchFamily="34" charset="0"/>
                <a:cs typeface="Arial" panose="020B0604020202020204" pitchFamily="34" charset="0"/>
              </a:rPr>
              <a:t> λοιπόν παρουσιάζεται η εξέλιξη </a:t>
            </a:r>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endParaRPr lang="en-US" dirty="0"/>
          </a:p>
          <a:p>
            <a:endParaRPr lang="el-GR" dirty="0"/>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endParaRPr lang="el-GR" dirty="0"/>
          </a:p>
          <a:p>
            <a:r>
              <a:rPr lang="en-US" dirty="0"/>
              <a:t>Simplex-&gt; </a:t>
            </a:r>
            <a:r>
              <a:rPr lang="el-GR" dirty="0"/>
              <a:t>πλέγμα που εκφράζει τον χώρο μεικτών στρατηγικών του παίκτη</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a:t>
            </a:r>
          </a:p>
          <a:p>
            <a:r>
              <a:rPr lang="en-GR" dirty="0"/>
              <a:t>Julie</a:t>
            </a:r>
          </a:p>
          <a:p>
            <a:endParaRPr lang="el-GR" dirty="0"/>
          </a:p>
          <a:p>
            <a:r>
              <a:rPr lang="el-GR" dirty="0"/>
              <a:t>Θεώρημα </a:t>
            </a:r>
            <a:r>
              <a:rPr lang="en-US" dirty="0"/>
              <a:t>Nash 1951: </a:t>
            </a:r>
            <a:r>
              <a:rPr lang="el-GR" dirty="0"/>
              <a:t>«Για κάθε πεπερασμένο παίγνιο, υπάρχει ένα τουλάχιστον σημείο ισορροπίας»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p>
          <a:p>
            <a:endParaRPr lang="el-GR" dirty="0"/>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838200" y="2070485"/>
                <a:ext cx="10515600" cy="4290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r>
                  <a:rPr lang="en-GB" sz="1800" dirty="0"/>
                  <a:t>WordNet and </a:t>
                </a:r>
                <a:r>
                  <a:rPr lang="en-GB" sz="1800" dirty="0" err="1"/>
                  <a:t>BabelNet</a:t>
                </a:r>
                <a:r>
                  <a:rPr lang="en-GB" sz="1800" dirty="0"/>
                  <a:t> as knowledge base</a:t>
                </a:r>
                <a:endParaRPr lang="en-GB" sz="1000" dirty="0"/>
              </a:p>
              <a:p>
                <a:pPr fontAlgn="base"/>
                <a:r>
                  <a:rPr lang="en-GB" sz="2000" b="1" dirty="0"/>
                  <a:t>Unique</a:t>
                </a:r>
                <a:r>
                  <a:rPr lang="en-GB" sz="2000" dirty="0"/>
                  <a:t> </a:t>
                </a:r>
                <a:r>
                  <a:rPr lang="en-GB" sz="2000" b="1" dirty="0"/>
                  <a:t>concepts</a:t>
                </a:r>
                <a:r>
                  <a:rPr lang="en-GB" sz="2000" dirty="0"/>
                  <a:t> in sense inventories </a:t>
                </a:r>
              </a:p>
              <a:p>
                <a:pPr lvl="1" fontAlgn="base"/>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r>
                  <a:rPr lang="en-GB" sz="2000" b="1" dirty="0"/>
                  <a:t>Player strategy space </a:t>
                </a:r>
              </a:p>
              <a:p>
                <a:pPr lvl="1" fontAlgn="base"/>
                <a14:m>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sub>
                    </m:sSub>
                    <m:r>
                      <a:rPr lang="en-US" sz="1600" b="0" i="1" smtClean="0">
                        <a:solidFill>
                          <a:srgbClr val="000000"/>
                        </a:solidFill>
                        <a:latin typeface="Cambria Math" panose="02040503050406030204" pitchFamily="18" charset="0"/>
                      </a:rPr>
                      <m:t>)</m:t>
                    </m:r>
                  </m:oMath>
                </a14:m>
                <a:endParaRPr lang="en-GB" sz="1600" b="1" dirty="0"/>
              </a:p>
              <a:p>
                <a:pPr lvl="1" fontAlgn="base"/>
                <a14:m>
                  <m:oMath xmlns:m="http://schemas.openxmlformats.org/officeDocument/2006/math">
                    <m:r>
                      <a:rPr lang="en-US" sz="1800" i="1" smtClean="0">
                        <a:latin typeface="Cambria Math" panose="02040503050406030204" pitchFamily="18" charset="0"/>
                      </a:rPr>
                      <m:t>𝑛</m:t>
                    </m:r>
                    <m:r>
                      <a:rPr lang="en-US" sz="1800" i="1">
                        <a:latin typeface="Cambria Math" panose="02040503050406030204" pitchFamily="18" charset="0"/>
                      </a:rPr>
                      <m:t> </m:t>
                    </m:r>
                  </m:oMath>
                </a14:m>
                <a:r>
                  <a:rPr lang="en-GB" sz="1800" dirty="0"/>
                  <a:t>: number of pure strategies of player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pure strategy</a:t>
                </a:r>
              </a:p>
              <a:p>
                <a:pPr lvl="1" fontAlgn="base"/>
                <a:r>
                  <a:rPr lang="en-GB" sz="1800" dirty="0"/>
                  <a:t>Graphical representation: regular </a:t>
                </a:r>
                <a:r>
                  <a:rPr lang="en-GB" sz="1800" b="1" dirty="0"/>
                  <a:t>polygon</a:t>
                </a:r>
                <a:r>
                  <a:rPr lang="en-GB" sz="1800" dirty="0"/>
                  <a:t> of radius 1, where the distance from the centre to any node (mixed strategy) represents the probability associated with a particular word sense (pure strategy) </a:t>
                </a:r>
              </a:p>
              <a:p>
                <a:pPr lvl="1" fontAlgn="base"/>
                <a:endParaRPr lang="en-GB" sz="800" dirty="0"/>
              </a:p>
              <a:p>
                <a:pPr fontAlgn="base"/>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838200" y="2070485"/>
                <a:ext cx="10515600" cy="4290594"/>
              </a:xfrm>
              <a:prstGeom prst="rect">
                <a:avLst/>
              </a:prstGeom>
              <a:blipFill>
                <a:blip r:embed="rId4"/>
                <a:stretch>
                  <a:fillRect l="-603" t="-1775"/>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875885"/>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lvl="1" fontAlgn="base"/>
                <a:endParaRPr lang="en-GB" sz="18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875885"/>
                <a:ext cx="8119591" cy="5457459"/>
              </a:xfrm>
              <a:blipFill>
                <a:blip r:embed="rId3"/>
                <a:stretch>
                  <a:fillRect l="-469" t="-1395"/>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lnSpcReduction="10000"/>
          </a:bodyPr>
          <a:lstStyle/>
          <a:p>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endParaRPr lang="el-G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endParaRPr lang="el-GR"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r>
              <a:rPr lang="en-GB" sz="1800" dirty="0">
                <a:latin typeface="Arial" panose="020B0604020202020204" pitchFamily="34" charset="0"/>
                <a:cs typeface="Arial" panose="020B0604020202020204" pitchFamily="34" charset="0"/>
              </a:rPr>
              <a:t>Financial sense</a:t>
            </a:r>
          </a:p>
          <a:p>
            <a:pPr lvl="1"/>
            <a:r>
              <a:rPr lang="en-GB" sz="1800" dirty="0">
                <a:latin typeface="Arial" panose="020B0604020202020204" pitchFamily="34" charset="0"/>
                <a:cs typeface="Arial" panose="020B0604020202020204" pitchFamily="34" charset="0"/>
              </a:rPr>
              <a:t>Naturalistic sense</a:t>
            </a:r>
          </a:p>
          <a:p>
            <a:pPr lvl="1">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AF08F8B-7272-1643-995B-ADB09272ABFE}"/>
              </a:ext>
            </a:extLst>
          </p:cNvPr>
          <p:cNvSpPr/>
          <p:nvPr/>
        </p:nvSpPr>
        <p:spPr>
          <a:xfrm>
            <a:off x="1414182" y="1835088"/>
            <a:ext cx="6096000" cy="646331"/>
          </a:xfrm>
          <a:prstGeom prst="rect">
            <a:avLst/>
          </a:prstGeom>
        </p:spPr>
        <p:txBody>
          <a:bodyPr>
            <a:spAutoFit/>
          </a:bodyPr>
          <a:lstStyle/>
          <a:p>
            <a:r>
              <a:rPr lang="en-US" dirty="0"/>
              <a:t>After so much talking we got hungry, therefore a toast is what we need the most !</a:t>
            </a:r>
            <a:endParaRPr lang="en-GR" dirty="0"/>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b="1" dirty="0">
                    <a:solidFill>
                      <a:srgbClr val="000000"/>
                    </a:solidFill>
                  </a:rPr>
                  <a:t>Outcome → </a:t>
                </a:r>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236"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4109</TotalTime>
  <Words>3399</Words>
  <Application>Microsoft Macintosh PowerPoint</Application>
  <PresentationFormat>Widescreen</PresentationFormat>
  <Paragraphs>414</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409</cp:revision>
  <dcterms:created xsi:type="dcterms:W3CDTF">2021-02-03T20:20:42Z</dcterms:created>
  <dcterms:modified xsi:type="dcterms:W3CDTF">2021-02-07T11:54:30Z</dcterms:modified>
</cp:coreProperties>
</file>